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52"/>
  </p:notesMasterIdLst>
  <p:sldIdLst>
    <p:sldId id="256" r:id="rId2"/>
    <p:sldId id="257" r:id="rId3"/>
    <p:sldId id="258" r:id="rId4"/>
    <p:sldId id="303" r:id="rId5"/>
    <p:sldId id="304" r:id="rId6"/>
    <p:sldId id="305" r:id="rId7"/>
    <p:sldId id="306" r:id="rId8"/>
    <p:sldId id="261" r:id="rId9"/>
    <p:sldId id="259" r:id="rId10"/>
    <p:sldId id="260" r:id="rId11"/>
    <p:sldId id="262" r:id="rId12"/>
    <p:sldId id="263" r:id="rId13"/>
    <p:sldId id="265" r:id="rId14"/>
    <p:sldId id="268" r:id="rId15"/>
    <p:sldId id="266" r:id="rId16"/>
    <p:sldId id="267" r:id="rId17"/>
    <p:sldId id="270" r:id="rId18"/>
    <p:sldId id="271" r:id="rId19"/>
    <p:sldId id="269" r:id="rId20"/>
    <p:sldId id="264" r:id="rId21"/>
    <p:sldId id="272" r:id="rId22"/>
    <p:sldId id="274" r:id="rId23"/>
    <p:sldId id="281" r:id="rId24"/>
    <p:sldId id="275" r:id="rId25"/>
    <p:sldId id="276" r:id="rId26"/>
    <p:sldId id="279" r:id="rId27"/>
    <p:sldId id="278" r:id="rId28"/>
    <p:sldId id="285" r:id="rId29"/>
    <p:sldId id="277" r:id="rId30"/>
    <p:sldId id="282" r:id="rId31"/>
    <p:sldId id="283" r:id="rId32"/>
    <p:sldId id="284" r:id="rId33"/>
    <p:sldId id="286" r:id="rId34"/>
    <p:sldId id="290" r:id="rId35"/>
    <p:sldId id="287" r:id="rId36"/>
    <p:sldId id="292" r:id="rId37"/>
    <p:sldId id="291" r:id="rId38"/>
    <p:sldId id="298" r:id="rId39"/>
    <p:sldId id="293" r:id="rId40"/>
    <p:sldId id="294" r:id="rId41"/>
    <p:sldId id="289" r:id="rId42"/>
    <p:sldId id="295" r:id="rId43"/>
    <p:sldId id="297" r:id="rId44"/>
    <p:sldId id="296" r:id="rId45"/>
    <p:sldId id="299" r:id="rId46"/>
    <p:sldId id="301" r:id="rId47"/>
    <p:sldId id="300" r:id="rId48"/>
    <p:sldId id="280" r:id="rId49"/>
    <p:sldId id="288" r:id="rId50"/>
    <p:sldId id="302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Attar" initials="NA" lastIdx="1" clrIdx="0">
    <p:extLst>
      <p:ext uri="{19B8F6BF-5375-455C-9EA6-DF929625EA0E}">
        <p15:presenceInfo xmlns:p15="http://schemas.microsoft.com/office/powerpoint/2012/main" userId="S-1-5-21-583907252-1343024091-1708537768-23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9B92A-548A-4620-9601-BFCAAA6147FE}" type="datetimeFigureOut">
              <a:rPr lang="en-US" smtClean="0"/>
              <a:t>10/31/2015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3FAA-2B2B-4D7C-A54E-F65DEF84E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3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0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23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DEE5-48B4-492F-804F-3D05B714D030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50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404-3C1F-45D0-AF90-2C23436139EC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4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955-76D3-490E-9E20-FB0DDCA547AA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96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4023-E034-4164-A635-8ED0270E8F1F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1CE3-05EC-41B0-A44A-EB9A10660BAC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1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343-10D3-4B23-BC89-F9437C89B911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DCB5-3681-48C5-BC0B-55125AA74AC1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B817-4093-4E76-AA69-5E37C000DA85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AA0-461E-43F3-B68A-BB2F505C0970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CEF1B2-5743-4224-A018-7E97EF6E9FF8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0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1902-8D15-4B49-82ED-414D648608D2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9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7A2072-50D7-498B-862E-BA1CE591C97E}" type="datetime1">
              <a:rPr lang="en-US" smtClean="0"/>
              <a:t>10/31/2015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 smtClean="0"/>
              <a:t>A Comparative Study of Programming Languages </a:t>
            </a:r>
            <a:br>
              <a:rPr lang="en-US" sz="5400" cap="none" dirty="0" smtClean="0"/>
            </a:br>
            <a:r>
              <a:rPr lang="en-US" sz="5400" cap="none" dirty="0" smtClean="0"/>
              <a:t>in Rosetta Code</a:t>
            </a:r>
            <a:endParaRPr lang="en-US" sz="44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/>
              <a:t>Nanz</a:t>
            </a:r>
            <a:r>
              <a:rPr lang="en-US" dirty="0"/>
              <a:t>, </a:t>
            </a:r>
            <a:r>
              <a:rPr lang="en-US" dirty="0" smtClean="0"/>
              <a:t>Sebastian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Carlo A. </a:t>
            </a:r>
            <a:r>
              <a:rPr lang="en-US" dirty="0" err="1"/>
              <a:t>Furia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Presentation: Nir Attar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0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614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04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Non-comment, non-blank lines of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Not required to run correctly, or even compile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Shortest solution for each task in a language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Bug density is constant across programming languages.</a:t>
            </a:r>
          </a:p>
          <a:p>
            <a:pPr marL="0" indent="0">
              <a:buNone/>
            </a:pPr>
            <a:r>
              <a:rPr lang="en-US" sz="3200" dirty="0" smtClean="0"/>
              <a:t>(Meaning – shorter means less bugs.)</a:t>
            </a:r>
            <a:r>
              <a:rPr lang="en-US" sz="3200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Readability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Ability for code to be maintained, fixed, enhanced, tested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By peers or by original writer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48145" y="6459785"/>
            <a:ext cx="10698884" cy="365125"/>
          </a:xfrm>
        </p:spPr>
        <p:txBody>
          <a:bodyPr/>
          <a:lstStyle/>
          <a:p>
            <a:pPr algn="l"/>
            <a:r>
              <a:rPr lang="en-US" sz="1800" dirty="0" smtClean="0"/>
              <a:t>1	 Hatton, Programming Languages and Safety-Related Systems , 1995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7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Read file into buffer (in chunks), output to another file.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12" t="22212" r="27435" b="12846"/>
          <a:stretch/>
        </p:blipFill>
        <p:spPr>
          <a:xfrm>
            <a:off x="1097280" y="118456"/>
            <a:ext cx="8912262" cy="516012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56" t="28298" r="55326" b="63311"/>
          <a:stretch/>
        </p:blipFill>
        <p:spPr>
          <a:xfrm>
            <a:off x="908404" y="2296633"/>
            <a:ext cx="8846727" cy="120510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improve conciseness?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Simplified, expressive syntax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Objects, abstractions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checks on variable’s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of external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String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Collection </a:t>
            </a:r>
            <a:r>
              <a:rPr lang="en-US" sz="3200" dirty="0"/>
              <a:t>interfaces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 – hidden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Overview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Programming paradigms overview 20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Research Setup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Results: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RQ1 – Conciseness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RQ2 – Executable Size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RQ3 – Running time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RQ4 – Memory usage 5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RQ5 – Error proneness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Conclusion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Haskell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Go 5 ……………… TOTAL: 80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3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 (Lines of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divided into two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functional and scripting – more concise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OO and procedural – longer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Major differences. i.e. Java 2.2-2.9 longer than Group 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Within the groups – no major difference.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Only those compiled successfully.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are divided by whether they: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byte-code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 language – excluded, has no executable (interpreted).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is saved on HD, transported on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(at least parts of it) is loaded into memory. </a:t>
            </a:r>
            <a:br>
              <a:rPr lang="en-US" sz="3200" dirty="0" smtClean="0"/>
            </a:br>
            <a:r>
              <a:rPr lang="en-US" sz="3200" dirty="0" smtClean="0"/>
              <a:t>(more at RQ4)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May turn irrelevant </a:t>
            </a:r>
            <a:r>
              <a:rPr lang="en-US" sz="3200" dirty="0" smtClean="0"/>
              <a:t>as years go by: HD </a:t>
            </a:r>
            <a:r>
              <a:rPr lang="en-US" sz="3200" dirty="0"/>
              <a:t>sizes and speed increase (SSD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Embedded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Code </a:t>
            </a:r>
            <a:r>
              <a:rPr lang="en-US" sz="3200" dirty="0"/>
              <a:t>that is compiled to run with a particular processor (such as an Intel x86-class processor) and its set of instructions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Programs compiled into native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C, C++, Go, Haskell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2050" name="Picture 2" descr="https://upload.wikimedia.org/wikipedia/commons/thumb/2/2a/Mips32_addi.svg/500px-Mips32_add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33" y="4745285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An intermediate instruction set, to which source code is compiled.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Then, Byte code can be either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Interpreted by interpreter/Virtual machine.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to native code on demand (JIT compilation).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Highly portable.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Programs compiled into </a:t>
            </a:r>
            <a:r>
              <a:rPr lang="en-US" sz="3200" dirty="0" smtClean="0"/>
              <a:t>byte code</a:t>
            </a:r>
            <a:r>
              <a:rPr lang="en-US" sz="3200" dirty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Java, Python, C#, F#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Byte-code ? (</a:t>
            </a:r>
            <a:r>
              <a:rPr lang="en-US" sz="3000" dirty="0"/>
              <a:t>Java, Python, C#, F</a:t>
            </a:r>
            <a:r>
              <a:rPr lang="en-US" sz="3000" dirty="0" smtClean="0"/>
              <a:t>#)</a:t>
            </a: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Native code ? (C, </a:t>
            </a:r>
            <a:r>
              <a:rPr lang="en-US" sz="3000" dirty="0" smtClean="0"/>
              <a:t>Go</a:t>
            </a:r>
            <a:r>
              <a:rPr lang="en-US" sz="3000" dirty="0"/>
              <a:t>, </a:t>
            </a:r>
            <a:r>
              <a:rPr lang="en-US" sz="3000" dirty="0" smtClean="0"/>
              <a:t>Haskell</a:t>
            </a:r>
            <a:r>
              <a:rPr lang="en-US" sz="3200" dirty="0"/>
              <a:t>)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/>
              <a:t>If </a:t>
            </a:r>
            <a:r>
              <a:rPr lang="en-US" sz="3000" i="1" dirty="0"/>
              <a:t>static</a:t>
            </a:r>
            <a:r>
              <a:rPr lang="en-US" sz="3000" dirty="0"/>
              <a:t> libraries are called, the linker will copy all the modules referenced by the program </a:t>
            </a:r>
            <a:r>
              <a:rPr lang="en-US" sz="3000" dirty="0" smtClean="0"/>
              <a:t>directly into </a:t>
            </a:r>
            <a:r>
              <a:rPr lang="en-US" sz="3000" dirty="0"/>
              <a:t>the executable.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Dynamic Linking</a:t>
            </a:r>
            <a:r>
              <a:rPr lang="en-US" sz="3000" dirty="0" smtClean="0"/>
              <a:t> </a:t>
            </a:r>
            <a:r>
              <a:rPr lang="en-US" sz="3000" dirty="0"/>
              <a:t>Allows a process to add, remove, replace or relocate object modules during its execution.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…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4098" name="Picture 2" descr="http://desplainescommunityfoundation.org/wp-content/uploads/2013/08/Casino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5586" y="3066722"/>
            <a:ext cx="4643259" cy="309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8 languages that were compared.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Divided into 4 groups based on their Programming Paradigm/“type”.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RQ2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(Size of executable)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3" t="57753" r="46508" b="10748"/>
          <a:stretch/>
        </p:blipFill>
        <p:spPr>
          <a:xfrm>
            <a:off x="5138057" y="3308304"/>
            <a:ext cx="7053943" cy="2580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75" t="17530" r="47249" b="22226"/>
          <a:stretch/>
        </p:blipFill>
        <p:spPr>
          <a:xfrm>
            <a:off x="0" y="-83445"/>
            <a:ext cx="7062360" cy="5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Three consecutive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Native, Large executables (Go, Haskell)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Native, Small executable (C)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3: Bytecode, Small executable (F#, C#, Java, Python)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Losers: Go, Haskell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Big, i.e. Java program 263 times smaller than Haskell !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compile to byte code – are significantly smaller.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prefer Static linking produce much larger executables.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RQ3 : Which programming languages have better running-time performance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 running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Small set of “Scalability tasks” – tasks that their input can be scaled up to create computing-intensive workload.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Exclude programs with errors and timeouts (over 3 mins.)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Example: </a:t>
            </a:r>
            <a:r>
              <a:rPr lang="en-US" sz="3200" i="1" dirty="0" smtClean="0"/>
              <a:t>Anagrams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Anagram = two words that have</a:t>
            </a:r>
            <a:br>
              <a:rPr lang="en-US" sz="2400" dirty="0" smtClean="0"/>
            </a:br>
            <a:r>
              <a:rPr lang="en-US" sz="2400" dirty="0" smtClean="0"/>
              <a:t>the same letters in different order.</a:t>
            </a:r>
            <a:br>
              <a:rPr lang="en-US" sz="2400" dirty="0" smtClean="0"/>
            </a:br>
            <a:r>
              <a:rPr lang="en-US" sz="2400" dirty="0" smtClean="0"/>
              <a:t>i.e. veil, </a:t>
            </a:r>
            <a:r>
              <a:rPr lang="en-US" sz="2400" dirty="0" err="1" smtClean="0"/>
              <a:t>levi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Task: on the dictionary in unixdict.txt,</a:t>
            </a:r>
            <a:br>
              <a:rPr lang="en-US" sz="2400" dirty="0" smtClean="0"/>
            </a:br>
            <a:r>
              <a:rPr lang="en-US" sz="2400" dirty="0" smtClean="0"/>
              <a:t>find the longest sets of anagrams </a:t>
            </a:r>
            <a:br>
              <a:rPr lang="en-US" sz="2400" dirty="0" smtClean="0"/>
            </a:br>
            <a:r>
              <a:rPr lang="en-US" sz="2400" dirty="0" smtClean="0"/>
              <a:t>(sets that contain the most words).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25029" y="2572154"/>
            <a:ext cx="5821679" cy="3698017"/>
            <a:chOff x="6125029" y="2572154"/>
            <a:chExt cx="5821679" cy="3698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-11" t="9754" r="78783" b="45517"/>
            <a:stretch/>
          </p:blipFill>
          <p:spPr>
            <a:xfrm>
              <a:off x="6125029" y="2572154"/>
              <a:ext cx="2911565" cy="3698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4746" r="78783" b="3346"/>
            <a:stretch/>
          </p:blipFill>
          <p:spPr>
            <a:xfrm>
              <a:off x="9036594" y="2572154"/>
              <a:ext cx="2910114" cy="346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“Scalability tasks”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4" t="6916" r="14974" b="14524"/>
          <a:stretch/>
        </p:blipFill>
        <p:spPr>
          <a:xfrm>
            <a:off x="4621057" y="14513"/>
            <a:ext cx="6589487" cy="67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“Scalability tasks</a:t>
            </a:r>
            <a:r>
              <a:rPr lang="en-US" sz="3200" dirty="0" smtClean="0"/>
              <a:t>”: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Text-processing tasks (Anagrams, </a:t>
            </a:r>
            <a:r>
              <a:rPr lang="en-US" sz="3000" dirty="0" err="1" smtClean="0"/>
              <a:t>Semordnilap</a:t>
            </a:r>
            <a:r>
              <a:rPr lang="en-US" sz="30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Combinatorial puzzles (N-Queens problem, Towers of Hanoi).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NP-Complete problems (Knapsack).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Sorting algorithms.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All </a:t>
            </a:r>
            <a:r>
              <a:rPr lang="en-US" sz="3200" dirty="0"/>
              <a:t>programs ran on very same inputs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Minimize effect of I/O.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Well, duh…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However: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 real-time systems it is critical.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Systems with performance needs – large inputs (i.e. web traffic).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“information”/”everyday“ type applications – maybe less important?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i="1" dirty="0" smtClean="0"/>
              <a:t>“</a:t>
            </a:r>
            <a:r>
              <a:rPr lang="en-US" sz="2600" i="1" dirty="0"/>
              <a:t>Most applications do not actually need better performance than Python </a:t>
            </a:r>
            <a:r>
              <a:rPr lang="en-US" sz="2600" i="1" dirty="0" smtClean="0"/>
              <a:t>offers”</a:t>
            </a:r>
            <a:r>
              <a:rPr lang="en-US" sz="2600" i="1" baseline="30000" dirty="0" smtClean="0"/>
              <a:t>1</a:t>
            </a:r>
            <a:endParaRPr lang="en-US" sz="2600" i="1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48342" y="6459785"/>
            <a:ext cx="10101943" cy="365125"/>
          </a:xfrm>
        </p:spPr>
        <p:txBody>
          <a:bodyPr/>
          <a:lstStyle/>
          <a:p>
            <a:pPr algn="l"/>
            <a:r>
              <a:rPr lang="en-US" sz="2000" dirty="0" smtClean="0"/>
              <a:t>1    E.s. Raymond, the art of </a:t>
            </a:r>
            <a:r>
              <a:rPr lang="en-US" sz="2000" dirty="0" err="1" smtClean="0"/>
              <a:t>unix</a:t>
            </a:r>
            <a:r>
              <a:rPr lang="en-US" sz="2000" dirty="0" smtClean="0"/>
              <a:t> programming, 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0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 world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Constructors, Destructors.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Virtual 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Heap management, Garbage collection.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Transitions into machine code.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2" descr="http://media.nj.com/politics_impact/photo/christie-horse-betting-mobilejpg-6f668930f2d44c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55" y="3116579"/>
            <a:ext cx="4245725" cy="28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8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Paradigms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Computing-intensive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70" t="20436" r="24425" b="11791"/>
          <a:stretch/>
        </p:blipFill>
        <p:spPr>
          <a:xfrm>
            <a:off x="81425" y="43543"/>
            <a:ext cx="6072487" cy="481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450" t="15050" r="18043" b="27364"/>
          <a:stretch/>
        </p:blipFill>
        <p:spPr>
          <a:xfrm>
            <a:off x="4942393" y="314544"/>
            <a:ext cx="6857722" cy="30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languages win. Scripting/Functional languages lose.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winner: C, Runner-up: Go (1.6 slower than C).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 – Haskell and Python 15.5-13.1 slower than Go.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 that can be measured for performance, but don’t scale naturally to large instances.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Checksum algorithms (Credit Card Validation).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String manipulations (reversing words inside a string).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System-library access (Securing a temp file).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“Normal” performance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31" t="38793" r="22064" b="21871"/>
          <a:stretch/>
        </p:blipFill>
        <p:spPr>
          <a:xfrm>
            <a:off x="1097280" y="276513"/>
            <a:ext cx="10058400" cy="4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are much more varied.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ratios are smaller: </a:t>
            </a:r>
            <a:r>
              <a:rPr lang="en-US" sz="3000" dirty="0" smtClean="0"/>
              <a:t>C# on Java: 2.5 faster, Python on Java: 6.6 faster.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Winners: procedural and Haskell, but all others are equally competitive.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show a difference between “everyday” and “computing intensive”.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RQ4 : Which programming languages use memory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maximum RAM size consumed by the program.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on the “Scalability tasks”.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Those who ran without errors or timeouts.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Includes memory of “runtime environment” (i.e. JVM)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Usage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As in “Size of executable” discussion, does the value of RAM decease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Still: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Application competing with others (mobile).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performance driven systems – Exceeding max RAM affects performance badly (swap to disk).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Redundant RAM (excluding leaks) may reflect wrong usage of data structures?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RQ4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(Max Memory usage)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39" t="14696" r="27355" b="20099"/>
          <a:stretch/>
        </p:blipFill>
        <p:spPr>
          <a:xfrm>
            <a:off x="0" y="474832"/>
            <a:ext cx="5418011" cy="413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8" t="22138" r="19312" b="26301"/>
          <a:stretch/>
        </p:blipFill>
        <p:spPr>
          <a:xfrm>
            <a:off x="4267200" y="474832"/>
            <a:ext cx="8171543" cy="32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5" descr="http://girls2015.mobi/wp-content/uploads/2015/10/casino-movie-1-825x5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6" y="3030358"/>
            <a:ext cx="5069837" cy="313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pic>
        <p:nvPicPr>
          <p:cNvPr id="8194" name="Picture 2" descr="http://www.inspiredtecllc.com/images/Casi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90" y="2460198"/>
            <a:ext cx="4291693" cy="34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 Programming Paradigm is “</a:t>
            </a:r>
            <a:r>
              <a:rPr lang="en-US" sz="3200" i="1" dirty="0" smtClean="0"/>
              <a:t>A </a:t>
            </a:r>
            <a:r>
              <a:rPr lang="en-US" sz="3200" i="1" dirty="0"/>
              <a:t>fundamental style of </a:t>
            </a:r>
            <a:r>
              <a:rPr lang="en-US" sz="3200" i="1" dirty="0" smtClean="0"/>
              <a:t>programming</a:t>
            </a:r>
            <a:r>
              <a:rPr lang="en-US" sz="3200" i="1" dirty="0"/>
              <a:t>, serving as a way of building the structure and elements of computer programs</a:t>
            </a:r>
            <a:r>
              <a:rPr lang="en-US" sz="3200" i="1" dirty="0" smtClean="0"/>
              <a:t>.”</a:t>
            </a:r>
            <a:r>
              <a:rPr lang="en-US" sz="3200" i="1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have capabilities and styles, based on their supported paradigms. </a:t>
            </a:r>
            <a:br>
              <a:rPr lang="en-US" sz="3200" dirty="0" smtClean="0"/>
            </a:br>
            <a:r>
              <a:rPr lang="en-US" sz="3200" dirty="0" smtClean="0"/>
              <a:t>i.e. Java follows object-oriented paradigm.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languages follow a single paradigm, while others </a:t>
            </a:r>
            <a:br>
              <a:rPr lang="en-US" sz="3200" dirty="0" smtClean="0"/>
            </a:br>
            <a:r>
              <a:rPr lang="en-US" sz="3200" dirty="0" smtClean="0"/>
              <a:t>are multi-paradigm.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7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Capability </a:t>
            </a:r>
            <a:r>
              <a:rPr lang="en-US" sz="3200" dirty="0"/>
              <a:t>and behavior differences between </a:t>
            </a:r>
            <a:r>
              <a:rPr lang="en-US" sz="3200" i="1" dirty="0" smtClean="0"/>
              <a:t>programmers</a:t>
            </a:r>
            <a:r>
              <a:rPr lang="en-US" sz="3200" dirty="0"/>
              <a:t> </a:t>
            </a:r>
            <a:r>
              <a:rPr lang="en-US" sz="3200" dirty="0" smtClean="0"/>
              <a:t>– Proved more important than </a:t>
            </a:r>
            <a:r>
              <a:rPr lang="en-US" sz="3200" i="1" dirty="0" smtClean="0"/>
              <a:t>languages</a:t>
            </a:r>
            <a:r>
              <a:rPr lang="en-US" sz="3200" dirty="0" smtClean="0"/>
              <a:t>. </a:t>
            </a:r>
            <a:r>
              <a:rPr lang="en-US" sz="3200" baseline="30000" dirty="0" smtClean="0"/>
              <a:t>1</a:t>
            </a:r>
            <a:endParaRPr lang="en-US" sz="32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10366374" cy="365125"/>
          </a:xfrm>
        </p:spPr>
        <p:txBody>
          <a:bodyPr/>
          <a:lstStyle/>
          <a:p>
            <a:pPr algn="l"/>
            <a:r>
              <a:rPr lang="en-US" sz="1800" dirty="0" smtClean="0"/>
              <a:t>1 </a:t>
            </a:r>
            <a:r>
              <a:rPr lang="en-US" sz="1800" dirty="0" err="1" smtClean="0"/>
              <a:t>L.Prechelt</a:t>
            </a:r>
            <a:r>
              <a:rPr lang="en-US" sz="1800" dirty="0" smtClean="0"/>
              <a:t>, "An empirical comparison of seven programming languages", 2000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4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programming is based upon the concept of  procedure calls.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Each procedure contains a set of computational steps to carry out.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Sequential.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Examples: C, Go, C++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4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with </a:t>
            </a:r>
            <a:r>
              <a:rPr lang="en-US" sz="3200" i="1" dirty="0" smtClean="0"/>
              <a:t>side effects.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Top-down approach: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one “main” procedure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has 5-6 sub routines, each built once again on 5-6 subroutines.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And so 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approaches (recursive).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2115</TotalTime>
  <Words>1374</Words>
  <Application>Microsoft Office PowerPoint</Application>
  <PresentationFormat>Widescreen</PresentationFormat>
  <Paragraphs>268</Paragraphs>
  <Slides>50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Retrospect</vt:lpstr>
      <vt:lpstr>A Comparative Study of Programming Languages  in Rosetta Code</vt:lpstr>
      <vt:lpstr>Time allocation – hidden</vt:lpstr>
      <vt:lpstr>Overview</vt:lpstr>
      <vt:lpstr>Programming Paradigms</vt:lpstr>
      <vt:lpstr>Definition</vt:lpstr>
      <vt:lpstr>Procedural Paradigm</vt:lpstr>
      <vt:lpstr>Procedural Paradigm</vt:lpstr>
      <vt:lpstr>Research Questions </vt:lpstr>
      <vt:lpstr>Results</vt:lpstr>
      <vt:lpstr>Conciseness</vt:lpstr>
      <vt:lpstr>Results format</vt:lpstr>
      <vt:lpstr>Conciseness</vt:lpstr>
      <vt:lpstr>Why it is important?</vt:lpstr>
      <vt:lpstr>Example – File I/O</vt:lpstr>
      <vt:lpstr>C</vt:lpstr>
      <vt:lpstr>Haskell</vt:lpstr>
      <vt:lpstr>What might improve conciseness?</vt:lpstr>
      <vt:lpstr>Any guess ?</vt:lpstr>
      <vt:lpstr>Results – RQ1  (Conciseness / Lines of code)</vt:lpstr>
      <vt:lpstr>Conciseness (Lines of code)</vt:lpstr>
      <vt:lpstr>Results – RQ1  (Conciseness / Lines of code)</vt:lpstr>
      <vt:lpstr>Size Of Executable</vt:lpstr>
      <vt:lpstr>Why is it important?</vt:lpstr>
      <vt:lpstr>Native code</vt:lpstr>
      <vt:lpstr>Byte-code</vt:lpstr>
      <vt:lpstr>Size Of Executable</vt:lpstr>
      <vt:lpstr>Static vs. Dynamic linkage</vt:lpstr>
      <vt:lpstr>Static vs. Dynamic linkage</vt:lpstr>
      <vt:lpstr>Any guess ?</vt:lpstr>
      <vt:lpstr>Results – RQ2  (Size of executable)</vt:lpstr>
      <vt:lpstr>Size of Executable</vt:lpstr>
      <vt:lpstr>Size of Executable</vt:lpstr>
      <vt:lpstr>Running Time</vt:lpstr>
      <vt:lpstr>Running Time</vt:lpstr>
      <vt:lpstr>“Scalability tasks”</vt:lpstr>
      <vt:lpstr>Running Time</vt:lpstr>
      <vt:lpstr>Running Time - Why it is important?</vt:lpstr>
      <vt:lpstr>What might affect running time?</vt:lpstr>
      <vt:lpstr>Any guess ?</vt:lpstr>
      <vt:lpstr>Results – RQ3  (Running Time: Computing-intensive tasks)</vt:lpstr>
      <vt:lpstr>Running Time</vt:lpstr>
      <vt:lpstr>Running Time – Performance tasks</vt:lpstr>
      <vt:lpstr>Results – RQ3  (Running Time: “Normal” performance tasks)</vt:lpstr>
      <vt:lpstr>Running Time – Performance tasks</vt:lpstr>
      <vt:lpstr>Memory Usage</vt:lpstr>
      <vt:lpstr>Mem. Usage - Why it is important?</vt:lpstr>
      <vt:lpstr>Results – RQ4  (Max Memory usage)</vt:lpstr>
      <vt:lpstr>PowerPoint Presentation</vt:lpstr>
      <vt:lpstr>PowerPoint Presentation</vt:lpstr>
      <vt:lpstr>Further discussion</vt:lpstr>
    </vt:vector>
  </TitlesOfParts>
  <Company>Trustwave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Programming Languages  in Rosetta Code</dc:title>
  <dc:creator>Nir Attar</dc:creator>
  <cp:lastModifiedBy>Nir Attar</cp:lastModifiedBy>
  <cp:revision>91</cp:revision>
  <dcterms:created xsi:type="dcterms:W3CDTF">2015-10-22T08:30:40Z</dcterms:created>
  <dcterms:modified xsi:type="dcterms:W3CDTF">2015-10-31T16:08:37Z</dcterms:modified>
</cp:coreProperties>
</file>